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302" r:id="rId3"/>
    <p:sldId id="267" r:id="rId4"/>
    <p:sldId id="303" r:id="rId5"/>
    <p:sldId id="290" r:id="rId6"/>
    <p:sldId id="268" r:id="rId7"/>
    <p:sldId id="304" r:id="rId8"/>
    <p:sldId id="309" r:id="rId9"/>
    <p:sldId id="291" r:id="rId10"/>
    <p:sldId id="269" r:id="rId11"/>
    <p:sldId id="306" r:id="rId12"/>
    <p:sldId id="305" r:id="rId13"/>
    <p:sldId id="30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59" r:id="rId29"/>
    <p:sldId id="285" r:id="rId30"/>
    <p:sldId id="286" r:id="rId31"/>
    <p:sldId id="287" r:id="rId32"/>
    <p:sldId id="288" r:id="rId33"/>
    <p:sldId id="289" r:id="rId34"/>
    <p:sldId id="262" r:id="rId35"/>
    <p:sldId id="308" r:id="rId36"/>
    <p:sldId id="263" r:id="rId37"/>
    <p:sldId id="265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10" r:id="rId48"/>
    <p:sldId id="30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126A65-B679-437D-BB23-453CCD58E19C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28BECC-FFA7-4BEF-9482-E1629F971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35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B8C2-CE94-43A1-874F-B322F436F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BDA2-685C-4B92-BD40-AE2E188AF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E7E58-7372-4A50-A293-AD68C410D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9E57-70C9-4CA1-B74D-B6C42AF1D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33D1-F153-449D-806C-49406F92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5588"/>
            <a:ext cx="4038600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4038600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9B82-B2EE-4458-A6E1-FD1D8EEAD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46CA-67FC-4E49-9CAF-3B4C053C6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01D0-B628-4C65-9937-63237950B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F424-CEFE-4502-9CD8-68DBEF144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331E-A860-4D05-A249-1D2A21994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4E00-CB39-4798-8E75-164F254E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5588"/>
            <a:ext cx="822960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AB7E993-1F65-4926-B79D-82DCB6F4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nceptualdynamics.com/files/curv/curv_con_page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Relationship Id="rId9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jpeg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1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nMJgexvovx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Conceptual Dynamics</a:t>
            </a:r>
            <a:br>
              <a:rPr lang="en-US" dirty="0" smtClean="0"/>
            </a:br>
            <a:endParaRPr lang="en-US" sz="3600" b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0849" y="3505200"/>
            <a:ext cx="6797351" cy="1752600"/>
          </a:xfrm>
        </p:spPr>
        <p:txBody>
          <a:bodyPr/>
          <a:lstStyle/>
          <a:p>
            <a:pPr eaLnBrk="1" hangingPunct="1"/>
            <a:r>
              <a:rPr lang="en-US" u="sng" dirty="0" smtClean="0"/>
              <a:t>Part II: Kinematics of Particles</a:t>
            </a:r>
          </a:p>
          <a:p>
            <a:pPr eaLnBrk="1" hangingPunct="1"/>
            <a:r>
              <a:rPr lang="en-US" dirty="0" smtClean="0"/>
              <a:t>Chapter 3</a:t>
            </a:r>
          </a:p>
          <a:p>
            <a:pPr eaLnBrk="1" hangingPunct="1"/>
            <a:r>
              <a:rPr lang="en-US" dirty="0" smtClean="0"/>
              <a:t>Kinematics of Particles</a:t>
            </a:r>
          </a:p>
          <a:p>
            <a:pPr eaLnBrk="1" hangingPunct="1"/>
            <a:r>
              <a:rPr lang="en-US" dirty="0" smtClean="0"/>
              <a:t>Plane Curvilinear Motion</a:t>
            </a:r>
          </a:p>
          <a:p>
            <a:pPr eaLnBrk="1" hangingPunct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Constrained &amp; Dependent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&amp; Pulley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588"/>
            <a:ext cx="4245429" cy="5103812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moves, will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move?  Why?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pu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5180" y="1640315"/>
            <a:ext cx="4163096" cy="5034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&amp; Pulley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588"/>
            <a:ext cx="4245429" cy="5103812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moves, will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move?  Why?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pu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5180" y="1640315"/>
            <a:ext cx="4163096" cy="5034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804" y="2752531"/>
            <a:ext cx="390019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motion of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/>
              <a:t> is dependent on the motion of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&amp; Pulley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588"/>
            <a:ext cx="4245429" cy="5103812"/>
          </a:xfrm>
        </p:spPr>
        <p:txBody>
          <a:bodyPr/>
          <a:lstStyle/>
          <a:p>
            <a:r>
              <a:rPr lang="en-US" dirty="0" smtClean="0"/>
              <a:t>Did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move faster or slower than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 Why?</a:t>
            </a:r>
            <a:endParaRPr lang="en-US" dirty="0"/>
          </a:p>
        </p:txBody>
      </p:sp>
      <p:pic>
        <p:nvPicPr>
          <p:cNvPr id="5" name="Picture 4" descr="pulley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180" y="1640315"/>
            <a:ext cx="4163096" cy="5034357"/>
          </a:xfrm>
          <a:prstGeom prst="rect">
            <a:avLst/>
          </a:prstGeom>
        </p:spPr>
      </p:pic>
      <p:pic>
        <p:nvPicPr>
          <p:cNvPr id="6" name="Picture 5" descr="animat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9407" y="1725012"/>
            <a:ext cx="496824" cy="49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&amp; Pulley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588"/>
            <a:ext cx="4245429" cy="5103812"/>
          </a:xfrm>
        </p:spPr>
        <p:txBody>
          <a:bodyPr/>
          <a:lstStyle/>
          <a:p>
            <a:r>
              <a:rPr lang="en-US" dirty="0" smtClean="0"/>
              <a:t>Did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move faster or slower than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 Why?</a:t>
            </a:r>
            <a:endParaRPr lang="en-US" dirty="0"/>
          </a:p>
        </p:txBody>
      </p:sp>
      <p:pic>
        <p:nvPicPr>
          <p:cNvPr id="5" name="Picture 4" descr="pu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5180" y="1640315"/>
            <a:ext cx="4163096" cy="5034357"/>
          </a:xfrm>
          <a:prstGeom prst="rect">
            <a:avLst/>
          </a:prstGeom>
        </p:spPr>
      </p:pic>
      <p:pic>
        <p:nvPicPr>
          <p:cNvPr id="6" name="Picture 5" descr="animat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9407" y="1725012"/>
            <a:ext cx="496824" cy="496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151" y="3387013"/>
            <a:ext cx="3191069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/>
              <a:t> moved slower than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Rope &amp; Pulley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1)  </a:t>
            </a:r>
            <a:r>
              <a:rPr lang="en-US" b="1" u="sng" dirty="0" smtClean="0"/>
              <a:t>Choose a datum(s):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A datum line is fixed.  </a:t>
            </a:r>
          </a:p>
          <a:p>
            <a:pPr lvl="1"/>
            <a:r>
              <a:rPr lang="en-US" dirty="0" smtClean="0"/>
              <a:t>Used as an origin to measure distances.  </a:t>
            </a:r>
          </a:p>
          <a:p>
            <a:pPr lvl="1"/>
            <a:r>
              <a:rPr lang="en-US" dirty="0" smtClean="0"/>
              <a:t>One datum for every direction of motion.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1)  </a:t>
            </a:r>
            <a:r>
              <a:rPr lang="en-US" b="1" u="sng" dirty="0" smtClean="0"/>
              <a:t>Choose a datum(s):</a:t>
            </a:r>
            <a:endParaRPr lang="en-US" dirty="0" smtClean="0"/>
          </a:p>
        </p:txBody>
      </p:sp>
      <p:pic>
        <p:nvPicPr>
          <p:cNvPr id="6" name="Picture 5" descr="curv_con_c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035" y="2157452"/>
            <a:ext cx="3627252" cy="453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1)  </a:t>
            </a:r>
            <a:r>
              <a:rPr lang="en-US" b="1" u="sng" dirty="0" smtClean="0"/>
              <a:t>Choose a datum(s):</a:t>
            </a:r>
            <a:r>
              <a:rPr lang="en-US" dirty="0" smtClean="0"/>
              <a:t>  </a:t>
            </a:r>
          </a:p>
        </p:txBody>
      </p:sp>
      <p:pic>
        <p:nvPicPr>
          <p:cNvPr id="5" name="Picture 4" descr="curv_con_cex1_a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017" y="2266784"/>
            <a:ext cx="3587496" cy="448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Rope &amp; Pulley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2)  </a:t>
            </a:r>
            <a:r>
              <a:rPr lang="en-US" b="1" u="sng" dirty="0" smtClean="0"/>
              <a:t>Position coordinates:</a:t>
            </a:r>
            <a:r>
              <a:rPr lang="en-US" b="1" dirty="0" smtClean="0"/>
              <a:t>  </a:t>
            </a:r>
          </a:p>
          <a:p>
            <a:pPr lvl="1"/>
            <a:r>
              <a:rPr lang="en-US" dirty="0" smtClean="0"/>
              <a:t>Measure the distances from the datum to each moving particle.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2)  </a:t>
            </a:r>
            <a:r>
              <a:rPr lang="en-US" b="1" u="sng" dirty="0" smtClean="0"/>
              <a:t>Position coordinates:</a:t>
            </a:r>
            <a:r>
              <a:rPr lang="en-US" b="1" dirty="0" smtClean="0"/>
              <a:t>  </a:t>
            </a:r>
          </a:p>
        </p:txBody>
      </p:sp>
      <p:pic>
        <p:nvPicPr>
          <p:cNvPr id="5" name="Picture 4" descr="curv_con_cex1_a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017" y="2266784"/>
            <a:ext cx="3587496" cy="448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2)  </a:t>
            </a:r>
            <a:r>
              <a:rPr lang="en-US" b="1" u="sng" dirty="0" smtClean="0"/>
              <a:t>Position coordinates:</a:t>
            </a:r>
            <a:r>
              <a:rPr lang="en-US" b="1" dirty="0" smtClean="0"/>
              <a:t>  </a:t>
            </a:r>
          </a:p>
        </p:txBody>
      </p:sp>
      <p:pic>
        <p:nvPicPr>
          <p:cNvPr id="6" name="Picture 5" descr="curv_con_cex1_an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2312" y="2207149"/>
            <a:ext cx="3567618" cy="445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Constrained &amp; Dependent Motion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Rope &amp; Pulley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3)  </a:t>
            </a:r>
            <a:r>
              <a:rPr lang="en-US" b="1" u="sng" dirty="0" smtClean="0"/>
              <a:t>Rope lengths: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Write down the length of each rope in terms of the position coordinates.</a:t>
            </a:r>
          </a:p>
          <a:p>
            <a:pPr lvl="2"/>
            <a:r>
              <a:rPr lang="en-US" dirty="0" smtClean="0"/>
              <a:t>Note: The number of ropes = degrees of freedom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3)  </a:t>
            </a:r>
            <a:r>
              <a:rPr lang="en-US" b="1" u="sng" dirty="0" smtClean="0"/>
              <a:t>Rope lengths:</a:t>
            </a:r>
            <a:r>
              <a:rPr lang="en-US" dirty="0" smtClean="0"/>
              <a:t>  </a:t>
            </a:r>
          </a:p>
        </p:txBody>
      </p:sp>
      <p:pic>
        <p:nvPicPr>
          <p:cNvPr id="5" name="Picture 4" descr="curv_con_cex1_an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2312" y="2207149"/>
            <a:ext cx="3567618" cy="445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3)  </a:t>
            </a:r>
            <a:r>
              <a:rPr lang="en-US" b="1" u="sng" dirty="0" smtClean="0"/>
              <a:t>Rope lengths:</a:t>
            </a:r>
            <a:r>
              <a:rPr lang="en-US" dirty="0" smtClean="0"/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43500" y="2914650"/>
          <a:ext cx="3429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1358640" imgH="203040" progId="Equation.DSMT4">
                  <p:embed/>
                </p:oleObj>
              </mc:Choice>
              <mc:Fallback>
                <p:oleObj name="Equation" r:id="rId3" imgW="13586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914650"/>
                        <a:ext cx="3429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urv_con_cex1_an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2312" y="2207149"/>
            <a:ext cx="3567618" cy="445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3)  </a:t>
            </a:r>
            <a:r>
              <a:rPr lang="en-US" b="1" u="sng" dirty="0" smtClean="0"/>
              <a:t>Rope lengths:</a:t>
            </a:r>
            <a:r>
              <a:rPr lang="en-US" dirty="0" smtClean="0"/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65688" y="2935288"/>
          <a:ext cx="34290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3" imgW="1358640" imgH="203040" progId="Equation.DSMT4">
                  <p:embed/>
                </p:oleObj>
              </mc:Choice>
              <mc:Fallback>
                <p:oleObj name="Equation" r:id="rId3" imgW="135864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2935288"/>
                        <a:ext cx="34290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4479925" y="3814763"/>
          <a:ext cx="41640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5" imgW="1650960" imgH="419040" progId="Equation.DSMT4">
                  <p:embed/>
                </p:oleObj>
              </mc:Choice>
              <mc:Fallback>
                <p:oleObj name="Equation" r:id="rId5" imgW="16509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3814763"/>
                        <a:ext cx="4164013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urv_con_cex1_ans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878" y="2197209"/>
            <a:ext cx="3567618" cy="445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Rope &amp; Pulley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4)  </a:t>
            </a:r>
            <a:r>
              <a:rPr lang="en-US" b="1" u="sng" dirty="0" smtClean="0"/>
              <a:t>Time derivatives: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Take the time derivative of the length equation to obtain the velocity and acceleration equations.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4)  </a:t>
            </a:r>
            <a:r>
              <a:rPr lang="en-US" b="1" u="sng" dirty="0" smtClean="0"/>
              <a:t>Time derivatives:</a:t>
            </a:r>
            <a:endParaRPr lang="en-US" dirty="0"/>
          </a:p>
        </p:txBody>
      </p:sp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812800" y="3463925"/>
          <a:ext cx="3429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3" imgW="1358640" imgH="203040" progId="Equation.DSMT4">
                  <p:embed/>
                </p:oleObj>
              </mc:Choice>
              <mc:Fallback>
                <p:oleObj name="Equation" r:id="rId3" imgW="135864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463925"/>
                        <a:ext cx="3429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4791075" y="3465513"/>
          <a:ext cx="41656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5" imgW="1650960" imgH="419040" progId="Equation.DSMT4">
                  <p:embed/>
                </p:oleObj>
              </mc:Choice>
              <mc:Fallback>
                <p:oleObj name="Equation" r:id="rId5" imgW="16509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465513"/>
                        <a:ext cx="416560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34263"/>
              </p:ext>
            </p:extLst>
          </p:nvPr>
        </p:nvGraphicFramePr>
        <p:xfrm>
          <a:off x="1555521" y="5180095"/>
          <a:ext cx="17938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521" y="5180095"/>
                        <a:ext cx="1793875" cy="51276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92872"/>
              </p:ext>
            </p:extLst>
          </p:nvPr>
        </p:nvGraphicFramePr>
        <p:xfrm>
          <a:off x="5864962" y="5218669"/>
          <a:ext cx="17938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962" y="5218669"/>
                        <a:ext cx="1793875" cy="51276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 Rope &amp; Pulley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5)  </a:t>
            </a:r>
            <a:r>
              <a:rPr lang="en-US" b="1" u="sng" dirty="0" smtClean="0"/>
              <a:t>Solve and verify:</a:t>
            </a:r>
            <a:r>
              <a:rPr lang="en-US" b="1" dirty="0" smtClean="0"/>
              <a:t>  </a:t>
            </a:r>
          </a:p>
          <a:p>
            <a:pPr lvl="1"/>
            <a:r>
              <a:rPr lang="en-US" dirty="0" smtClean="0"/>
              <a:t>Solve the problem and</a:t>
            </a:r>
            <a:r>
              <a:rPr lang="en-US" b="1" dirty="0" smtClean="0"/>
              <a:t> </a:t>
            </a:r>
            <a:r>
              <a:rPr lang="en-US" dirty="0" smtClean="0"/>
              <a:t>make sure that the answers make sense in terms of the signs and magnitudes.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3.7-1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5)  </a:t>
            </a:r>
            <a:r>
              <a:rPr lang="en-US" b="1" u="sng" dirty="0" smtClean="0"/>
              <a:t>Solve and verify:</a:t>
            </a:r>
            <a:r>
              <a:rPr lang="en-US" b="1" dirty="0" smtClean="0"/>
              <a:t>  </a:t>
            </a:r>
          </a:p>
          <a:p>
            <a:pPr lvl="1"/>
            <a:r>
              <a:rPr lang="en-US" dirty="0" smtClean="0"/>
              <a:t>Solve the problem and</a:t>
            </a:r>
            <a:r>
              <a:rPr lang="en-US" b="1" dirty="0" smtClean="0"/>
              <a:t> </a:t>
            </a:r>
            <a:r>
              <a:rPr lang="en-US" dirty="0" smtClean="0"/>
              <a:t>make sure that the answer makes sense in terms of the signs and magnitudes.</a:t>
            </a:r>
            <a:endParaRPr lang="en-US" dirty="0"/>
          </a:p>
        </p:txBody>
      </p:sp>
      <p:graphicFrame>
        <p:nvGraphicFramePr>
          <p:cNvPr id="286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03843"/>
              </p:ext>
            </p:extLst>
          </p:nvPr>
        </p:nvGraphicFramePr>
        <p:xfrm>
          <a:off x="2532644" y="4733340"/>
          <a:ext cx="14732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3" imgW="583920" imgH="203040" progId="Equation.DSMT4">
                  <p:embed/>
                </p:oleObj>
              </mc:Choice>
              <mc:Fallback>
                <p:oleObj name="Equation" r:id="rId3" imgW="58392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644" y="4733340"/>
                        <a:ext cx="14732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016400"/>
              </p:ext>
            </p:extLst>
          </p:nvPr>
        </p:nvGraphicFramePr>
        <p:xfrm>
          <a:off x="1321145" y="3508369"/>
          <a:ext cx="17938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145" y="3508369"/>
                        <a:ext cx="1793875" cy="51276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75532"/>
              </p:ext>
            </p:extLst>
          </p:nvPr>
        </p:nvGraphicFramePr>
        <p:xfrm>
          <a:off x="3405143" y="3508369"/>
          <a:ext cx="17938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43" y="3508369"/>
                        <a:ext cx="1793875" cy="512762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2508069" y="4021131"/>
            <a:ext cx="478971" cy="6553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544389" y="4021131"/>
            <a:ext cx="600891" cy="6814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 descr="curv_con_cex1_ans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4228" y="3059788"/>
            <a:ext cx="2942049" cy="367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Choose a datum(s) </a:t>
            </a:r>
          </a:p>
        </p:txBody>
      </p:sp>
      <p:pic>
        <p:nvPicPr>
          <p:cNvPr id="12" name="Picture 11" descr="pulley2.jpg"/>
          <p:cNvPicPr>
            <a:picLocks noChangeAspect="1"/>
          </p:cNvPicPr>
          <p:nvPr/>
        </p:nvPicPr>
        <p:blipFill>
          <a:blip r:embed="rId2" cstate="print"/>
          <a:srcRect l="4430" t="3805" r="3309" b="3586"/>
          <a:stretch>
            <a:fillRect/>
          </a:stretch>
        </p:blipFill>
        <p:spPr>
          <a:xfrm>
            <a:off x="1338606" y="2168165"/>
            <a:ext cx="5241303" cy="449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Choose a datum(s) </a:t>
            </a:r>
          </a:p>
        </p:txBody>
      </p:sp>
      <p:pic>
        <p:nvPicPr>
          <p:cNvPr id="5" name="Picture 4" descr="pulley2 datums.jpg"/>
          <p:cNvPicPr>
            <a:picLocks noChangeAspect="1"/>
          </p:cNvPicPr>
          <p:nvPr/>
        </p:nvPicPr>
        <p:blipFill>
          <a:blip r:embed="rId2" cstate="print"/>
          <a:srcRect l="3428" t="3368" r="3100" b="4460"/>
          <a:stretch>
            <a:fillRect/>
          </a:stretch>
        </p:blipFill>
        <p:spPr>
          <a:xfrm>
            <a:off x="1197205" y="2130458"/>
            <a:ext cx="6221690" cy="460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&amp; Dependent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Constrained</a:t>
            </a:r>
            <a:r>
              <a:rPr lang="en-US" dirty="0" smtClean="0"/>
              <a:t> Motion?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Add position coordinates </a:t>
            </a:r>
          </a:p>
        </p:txBody>
      </p:sp>
      <p:pic>
        <p:nvPicPr>
          <p:cNvPr id="5" name="Picture 4" descr="pulley2 datums.jpg"/>
          <p:cNvPicPr>
            <a:picLocks noChangeAspect="1"/>
          </p:cNvPicPr>
          <p:nvPr/>
        </p:nvPicPr>
        <p:blipFill>
          <a:blip r:embed="rId2" cstate="print"/>
          <a:srcRect l="3428" t="3368" r="3100" b="4460"/>
          <a:stretch>
            <a:fillRect/>
          </a:stretch>
        </p:blipFill>
        <p:spPr>
          <a:xfrm>
            <a:off x="1197205" y="2130458"/>
            <a:ext cx="6221690" cy="460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Add position coordinates </a:t>
            </a:r>
          </a:p>
        </p:txBody>
      </p:sp>
      <p:pic>
        <p:nvPicPr>
          <p:cNvPr id="6" name="Picture 5" descr="pulley2 coords.jpg"/>
          <p:cNvPicPr>
            <a:picLocks noChangeAspect="1"/>
          </p:cNvPicPr>
          <p:nvPr/>
        </p:nvPicPr>
        <p:blipFill>
          <a:blip r:embed="rId2" cstate="print"/>
          <a:srcRect l="3100" t="3368" r="2772" b="4023"/>
          <a:stretch>
            <a:fillRect/>
          </a:stretch>
        </p:blipFill>
        <p:spPr>
          <a:xfrm>
            <a:off x="1140643" y="2102178"/>
            <a:ext cx="6438308" cy="4755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Coordinate position equation</a:t>
            </a:r>
          </a:p>
        </p:txBody>
      </p:sp>
      <p:pic>
        <p:nvPicPr>
          <p:cNvPr id="6" name="Picture 5" descr="pulley2 coords.jpg"/>
          <p:cNvPicPr>
            <a:picLocks noChangeAspect="1"/>
          </p:cNvPicPr>
          <p:nvPr/>
        </p:nvPicPr>
        <p:blipFill>
          <a:blip r:embed="rId2" cstate="print"/>
          <a:srcRect l="3100" t="3368" r="2772" b="4023"/>
          <a:stretch>
            <a:fillRect/>
          </a:stretch>
        </p:blipFill>
        <p:spPr>
          <a:xfrm>
            <a:off x="1140643" y="2102178"/>
            <a:ext cx="6438308" cy="4755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Coordinate position equation</a:t>
            </a:r>
          </a:p>
        </p:txBody>
      </p:sp>
      <p:pic>
        <p:nvPicPr>
          <p:cNvPr id="6" name="Picture 5" descr="pulley2 coords.jpg"/>
          <p:cNvPicPr>
            <a:picLocks noChangeAspect="1"/>
          </p:cNvPicPr>
          <p:nvPr/>
        </p:nvPicPr>
        <p:blipFill>
          <a:blip r:embed="rId3" cstate="print"/>
          <a:srcRect l="3100" t="3368" r="2772" b="4023"/>
          <a:stretch>
            <a:fillRect/>
          </a:stretch>
        </p:blipFill>
        <p:spPr>
          <a:xfrm>
            <a:off x="1140643" y="2102178"/>
            <a:ext cx="6438308" cy="4755822"/>
          </a:xfrm>
          <a:prstGeom prst="rect">
            <a:avLst/>
          </a:prstGeom>
        </p:spPr>
      </p:pic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5120506" y="2904815"/>
          <a:ext cx="3684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4" imgW="1473120" imgH="215640" progId="Equation.3">
                  <p:embed/>
                </p:oleObj>
              </mc:Choice>
              <mc:Fallback>
                <p:oleObj name="Equation" r:id="rId4" imgW="1473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506" y="2904815"/>
                        <a:ext cx="3684587" cy="539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38325"/>
            <a:ext cx="7772400" cy="1289050"/>
          </a:xfrm>
        </p:spPr>
        <p:txBody>
          <a:bodyPr/>
          <a:lstStyle/>
          <a:p>
            <a:pPr marL="609600" indent="-609600" eaLnBrk="1" hangingPunct="1"/>
            <a:r>
              <a:rPr lang="en-US" dirty="0" smtClean="0"/>
              <a:t>Time derivatives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687638" y="3213100"/>
          <a:ext cx="3684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473120" imgH="215640" progId="Equation.3">
                  <p:embed/>
                </p:oleObj>
              </mc:Choice>
              <mc:Fallback>
                <p:oleObj name="Equation" r:id="rId3" imgW="1473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3213100"/>
                        <a:ext cx="3684587" cy="539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3.7-2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38325"/>
            <a:ext cx="7772400" cy="1289050"/>
          </a:xfrm>
        </p:spPr>
        <p:txBody>
          <a:bodyPr/>
          <a:lstStyle/>
          <a:p>
            <a:pPr marL="609600" indent="-609600" eaLnBrk="1" hangingPunct="1"/>
            <a:r>
              <a:rPr lang="en-US" dirty="0" smtClean="0"/>
              <a:t>Time derivatives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687638" y="3213100"/>
          <a:ext cx="36845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3" imgW="1473120" imgH="215640" progId="Equation.3">
                  <p:embed/>
                </p:oleObj>
              </mc:Choice>
              <mc:Fallback>
                <p:oleObj name="Equation" r:id="rId3" imgW="1473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3213100"/>
                        <a:ext cx="3684587" cy="539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2150" y="3949700"/>
            <a:ext cx="2509838" cy="571500"/>
            <a:chOff x="2036" y="2488"/>
            <a:chExt cx="1581" cy="360"/>
          </a:xfrm>
        </p:grpSpPr>
        <p:graphicFrame>
          <p:nvGraphicFramePr>
            <p:cNvPr id="2052" name="Object 5"/>
            <p:cNvGraphicFramePr>
              <a:graphicFrameLocks noChangeAspect="1"/>
            </p:cNvGraphicFramePr>
            <p:nvPr/>
          </p:nvGraphicFramePr>
          <p:xfrm>
            <a:off x="2036" y="2488"/>
            <a:ext cx="1581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67" name="Equation" r:id="rId5" imgW="1002960" imgH="228600" progId="Equation.3">
                    <p:embed/>
                  </p:oleObj>
                </mc:Choice>
                <mc:Fallback>
                  <p:oleObj name="Equation" r:id="rId5" imgW="100296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6" y="2488"/>
                          <a:ext cx="1581" cy="3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3381" y="2499"/>
              <a:ext cx="228" cy="3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595688" y="4662488"/>
          <a:ext cx="19383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7" imgW="774360" imgH="215640" progId="Equation.3">
                  <p:embed/>
                </p:oleObj>
              </mc:Choice>
              <mc:Fallback>
                <p:oleObj name="Equation" r:id="rId7" imgW="774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662488"/>
                        <a:ext cx="1938337" cy="539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Dependent Motion Problem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Does the answer make sense?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764338" y="4411663"/>
          <a:ext cx="1555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622080" imgH="215640" progId="Equation.3">
                  <p:embed/>
                </p:oleObj>
              </mc:Choice>
              <mc:Fallback>
                <p:oleObj name="Equation" r:id="rId3" imgW="62208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4411663"/>
                        <a:ext cx="1555750" cy="539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pulley2 coords.jpg"/>
          <p:cNvPicPr>
            <a:picLocks noChangeAspect="1"/>
          </p:cNvPicPr>
          <p:nvPr/>
        </p:nvPicPr>
        <p:blipFill>
          <a:blip r:embed="rId5" cstate="print"/>
          <a:srcRect l="3100" t="3368" r="2772" b="4023"/>
          <a:stretch>
            <a:fillRect/>
          </a:stretch>
        </p:blipFill>
        <p:spPr>
          <a:xfrm>
            <a:off x="263950" y="2102178"/>
            <a:ext cx="6438308" cy="4755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Example Problems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EP3.7-3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Bearings and Collars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Bearings and Collars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 the motion along a shaft.</a:t>
            </a:r>
            <a:endParaRPr lang="en-US" dirty="0"/>
          </a:p>
        </p:txBody>
      </p:sp>
      <p:pic>
        <p:nvPicPr>
          <p:cNvPr id="4" name="Picture 3" descr="Linear-ball-bearing-linear-ball-bush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426" y="2296861"/>
            <a:ext cx="3494768" cy="309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&amp; Dependent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Constrained</a:t>
            </a:r>
            <a:r>
              <a:rPr lang="en-US" dirty="0" smtClean="0"/>
              <a:t> Motion?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4880" y="2354943"/>
            <a:ext cx="7711440" cy="138499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train is </a:t>
            </a:r>
            <a:r>
              <a:rPr lang="en-US" sz="2800" i="1" dirty="0" smtClean="0"/>
              <a:t>constrained</a:t>
            </a:r>
            <a:r>
              <a:rPr lang="en-US" sz="2800" dirty="0" smtClean="0"/>
              <a:t> to move along the track.  When a particle is forced to move in a particular direction.</a:t>
            </a:r>
            <a:endParaRPr lang="en-US" sz="2800" dirty="0"/>
          </a:p>
        </p:txBody>
      </p:sp>
      <p:pic>
        <p:nvPicPr>
          <p:cNvPr id="5" name="Picture 4" descr="europe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827" y="3770722"/>
            <a:ext cx="4412792" cy="330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Slots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 the motion along a slot.</a:t>
            </a:r>
          </a:p>
          <a:p>
            <a:pPr lvl="1"/>
            <a:r>
              <a:rPr lang="en-US" dirty="0" smtClean="0"/>
              <a:t>Velocity is always tangent to the slot path.</a:t>
            </a:r>
            <a:endParaRPr lang="en-US" dirty="0"/>
          </a:p>
        </p:txBody>
      </p:sp>
      <p:pic>
        <p:nvPicPr>
          <p:cNvPr id="4" name="Picture 3" descr="s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534" y="2716876"/>
            <a:ext cx="5446083" cy="395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joints constrain motion in different ways.</a:t>
            </a:r>
            <a:endParaRPr lang="en-US" dirty="0"/>
          </a:p>
        </p:txBody>
      </p:sp>
      <p:pic>
        <p:nvPicPr>
          <p:cNvPr id="5" name="Picture 4" descr="curv_con_fig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817" y="2646771"/>
            <a:ext cx="8016272" cy="3074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Surface Contacts / Cam and Follower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motion of the particle in contact with the surface is dependent on the surface profile.</a:t>
            </a:r>
          </a:p>
          <a:p>
            <a:pPr lvl="1"/>
            <a:r>
              <a:rPr lang="en-US" dirty="0" smtClean="0"/>
              <a:t>Position </a:t>
            </a:r>
          </a:p>
          <a:p>
            <a:pPr lvl="1">
              <a:buNone/>
            </a:pPr>
            <a:r>
              <a:rPr lang="en-US" dirty="0" smtClean="0"/>
              <a:t>   dependence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Velocity </a:t>
            </a:r>
          </a:p>
          <a:p>
            <a:pPr lvl="1">
              <a:buNone/>
            </a:pPr>
            <a:r>
              <a:rPr lang="en-US" dirty="0" smtClean="0"/>
              <a:t>   dependence </a:t>
            </a:r>
            <a:endParaRPr lang="en-US" dirty="0"/>
          </a:p>
        </p:txBody>
      </p:sp>
      <p:pic>
        <p:nvPicPr>
          <p:cNvPr id="4" name="Picture 3" descr="sin w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4582" y="2646134"/>
            <a:ext cx="5200857" cy="4030788"/>
          </a:xfrm>
          <a:prstGeom prst="rect">
            <a:avLst/>
          </a:prstGeom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316181" y="4128223"/>
          <a:ext cx="154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4" imgW="774364" imgH="190417" progId="Equation.DSMT4">
                  <p:embed/>
                </p:oleObj>
              </mc:Choice>
              <mc:Fallback>
                <p:oleObj name="Equation" r:id="rId4" imgW="774364" imgH="190417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181" y="4128223"/>
                        <a:ext cx="1547813" cy="381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316615" y="4572145"/>
          <a:ext cx="965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6" imgW="482391" imgH="165028" progId="Equation.DSMT4">
                  <p:embed/>
                </p:oleObj>
              </mc:Choice>
              <mc:Fallback>
                <p:oleObj name="Equation" r:id="rId6" imgW="482391" imgH="165028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615" y="4572145"/>
                        <a:ext cx="965200" cy="330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302039" y="6165849"/>
          <a:ext cx="18780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Equation" r:id="rId8" imgW="939392" imgH="190417" progId="Equation.DSMT4">
                  <p:embed/>
                </p:oleObj>
              </mc:Choice>
              <mc:Fallback>
                <p:oleObj name="Equation" r:id="rId8" imgW="939392" imgH="190417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039" y="6165849"/>
                        <a:ext cx="1878013" cy="381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and Follower</a:t>
            </a:r>
            <a:endParaRPr lang="en-US" dirty="0"/>
          </a:p>
        </p:txBody>
      </p:sp>
      <p:pic>
        <p:nvPicPr>
          <p:cNvPr id="6" name="Content Placeholder 5" descr="c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266" y="2119184"/>
            <a:ext cx="8482629" cy="34605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and Follower</a:t>
            </a:r>
            <a:endParaRPr lang="en-US" dirty="0"/>
          </a:p>
        </p:txBody>
      </p:sp>
      <p:pic>
        <p:nvPicPr>
          <p:cNvPr id="5" name="cam-follow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8457" t="6262" r="33968" b="-6262"/>
          <a:stretch/>
        </p:blipFill>
        <p:spPr>
          <a:xfrm>
            <a:off x="1532707" y="1824265"/>
            <a:ext cx="4537167" cy="4997386"/>
          </a:xfrm>
        </p:spPr>
      </p:pic>
    </p:spTree>
    <p:extLst>
      <p:ext uri="{BB962C8B-B14F-4D97-AF65-F5344CB8AC3E}">
        <p14:creationId xmlns:p14="http://schemas.microsoft.com/office/powerpoint/2010/main" val="24871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EP3.7-4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Slot cars are an example of constrained motion.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lot car trac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5022" y="2691881"/>
            <a:ext cx="3321698" cy="3366586"/>
          </a:xfrm>
          <a:prstGeom prst="rect">
            <a:avLst/>
          </a:prstGeom>
        </p:spPr>
      </p:pic>
      <p:pic>
        <p:nvPicPr>
          <p:cNvPr id="7" name="Picture 6" descr="slot car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272" y="2841170"/>
            <a:ext cx="5090433" cy="338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&amp; Dependent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Dependent </a:t>
            </a:r>
            <a:r>
              <a:rPr lang="en-US" dirty="0" smtClean="0"/>
              <a:t>Motion?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&amp; Dependent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Dependent </a:t>
            </a:r>
            <a:r>
              <a:rPr lang="en-US" dirty="0" smtClean="0"/>
              <a:t>Motion?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4880" y="2354943"/>
            <a:ext cx="7711440" cy="138499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particle is dependent on the motion of another.  There is a motion relationship between them.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062" y="3900862"/>
            <a:ext cx="3918856" cy="27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Rope &amp; Pulley systems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pPr lvl="1"/>
            <a:r>
              <a:rPr lang="en-US" dirty="0" smtClean="0">
                <a:hlinkClick r:id="rId2"/>
              </a:rPr>
              <a:t>Eureka! The Pulley </a:t>
            </a:r>
            <a:r>
              <a:rPr lang="en-US" dirty="0" smtClean="0"/>
              <a:t>(Start at 0:30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621</TotalTime>
  <Words>588</Words>
  <Application>Microsoft Office PowerPoint</Application>
  <PresentationFormat>On-screen Show (4:3)</PresentationFormat>
  <Paragraphs>119</Paragraphs>
  <Slides>48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Watermark</vt:lpstr>
      <vt:lpstr>Equation</vt:lpstr>
      <vt:lpstr>Conceptual Dynamics </vt:lpstr>
      <vt:lpstr>Constrained &amp; Dependent Motion</vt:lpstr>
      <vt:lpstr>Constrained &amp; Dependent Motion</vt:lpstr>
      <vt:lpstr>Constrained &amp; Dependent Motion</vt:lpstr>
      <vt:lpstr>Constrained Motion</vt:lpstr>
      <vt:lpstr>Constrained &amp; Dependent Motion</vt:lpstr>
      <vt:lpstr>Constrained &amp; Dependent Motion</vt:lpstr>
      <vt:lpstr>Rope &amp; Pulley systems</vt:lpstr>
      <vt:lpstr>Dependent Motion</vt:lpstr>
      <vt:lpstr>Rope &amp; Pulley Problems</vt:lpstr>
      <vt:lpstr>Rope &amp; Pulley Problems</vt:lpstr>
      <vt:lpstr>Rope &amp; Pulley Problems</vt:lpstr>
      <vt:lpstr>Rope &amp; Pulley Problems</vt:lpstr>
      <vt:lpstr>Solving a Rope &amp; Pulley Problem</vt:lpstr>
      <vt:lpstr>Example 3.7-1</vt:lpstr>
      <vt:lpstr>Example 3.7-1</vt:lpstr>
      <vt:lpstr>Solving a Rope &amp; Pulley Problem</vt:lpstr>
      <vt:lpstr>Example 3.7-1</vt:lpstr>
      <vt:lpstr>Example 3.7-1</vt:lpstr>
      <vt:lpstr>Solving a Rope &amp; Pulley Problem</vt:lpstr>
      <vt:lpstr>Example 3.7-1</vt:lpstr>
      <vt:lpstr>Example 3.7-1</vt:lpstr>
      <vt:lpstr>Example 3.7-1</vt:lpstr>
      <vt:lpstr>Solving a Rope &amp; Pulley Problem</vt:lpstr>
      <vt:lpstr>Example 3.7-1</vt:lpstr>
      <vt:lpstr>Solving a Rope &amp; Pulley Problem</vt:lpstr>
      <vt:lpstr>Example 3.7-1</vt:lpstr>
      <vt:lpstr>Example 3.7-2</vt:lpstr>
      <vt:lpstr>Example 3.7-2</vt:lpstr>
      <vt:lpstr>Example 3.7-2</vt:lpstr>
      <vt:lpstr>Example 3.7-2</vt:lpstr>
      <vt:lpstr>Example 3.7-2</vt:lpstr>
      <vt:lpstr>Example 3.7-2</vt:lpstr>
      <vt:lpstr>Example 3.7-2</vt:lpstr>
      <vt:lpstr>Example 3.7-2</vt:lpstr>
      <vt:lpstr>Dependent Motion Problem</vt:lpstr>
      <vt:lpstr>Example Problems</vt:lpstr>
      <vt:lpstr>Linear Bearings and Collars</vt:lpstr>
      <vt:lpstr>Linear Bearings and Collars</vt:lpstr>
      <vt:lpstr>Slots</vt:lpstr>
      <vt:lpstr>Slots</vt:lpstr>
      <vt:lpstr>Joints</vt:lpstr>
      <vt:lpstr>Joints</vt:lpstr>
      <vt:lpstr>Surface Contacts / Cam and Follower</vt:lpstr>
      <vt:lpstr>Surface Contact</vt:lpstr>
      <vt:lpstr>Cam and Follower</vt:lpstr>
      <vt:lpstr>Cam and Follower</vt:lpstr>
      <vt:lpstr>Example Problems</vt:lpstr>
    </vt:vector>
  </TitlesOfParts>
  <Company>University of Detroit Mercy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 of Rigid Bodies</dc:title>
  <dc:creator>UDM</dc:creator>
  <cp:lastModifiedBy>kirstie plantenberg</cp:lastModifiedBy>
  <cp:revision>69</cp:revision>
  <dcterms:created xsi:type="dcterms:W3CDTF">2006-03-30T19:34:52Z</dcterms:created>
  <dcterms:modified xsi:type="dcterms:W3CDTF">2015-01-20T16:00:54Z</dcterms:modified>
</cp:coreProperties>
</file>